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9" r:id="rId5"/>
    <p:sldId id="261" r:id="rId6"/>
    <p:sldId id="262" r:id="rId7"/>
    <p:sldId id="270" r:id="rId8"/>
    <p:sldId id="271" r:id="rId9"/>
    <p:sldId id="263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46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6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isultati immagini per anteas sardeg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00042"/>
            <a:ext cx="292895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000108"/>
            <a:ext cx="50720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Grazie per la collaborazione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712646"/>
            <a:ext cx="9144000" cy="216024"/>
          </a:xfrm>
          <a:prstGeom prst="rect">
            <a:avLst/>
          </a:prstGeom>
          <a:solidFill>
            <a:srgbClr val="24461E"/>
          </a:solidFill>
          <a:ln>
            <a:solidFill>
              <a:srgbClr val="244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0095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Bilancio 2019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712646"/>
            <a:ext cx="9144000" cy="216024"/>
          </a:xfrm>
          <a:prstGeom prst="rect">
            <a:avLst/>
          </a:prstGeom>
          <a:solidFill>
            <a:srgbClr val="24461E"/>
          </a:solidFill>
          <a:ln>
            <a:solidFill>
              <a:srgbClr val="244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anteas sardeg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5000636"/>
            <a:ext cx="1643074" cy="1643074"/>
          </a:xfrm>
          <a:prstGeom prst="rect">
            <a:avLst/>
          </a:prstGeom>
          <a:noFill/>
        </p:spPr>
      </p:pic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857364"/>
            <a:ext cx="3614947" cy="300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ttangolo 7"/>
          <p:cNvSpPr/>
          <p:nvPr/>
        </p:nvSpPr>
        <p:spPr>
          <a:xfrm>
            <a:off x="357158" y="1285860"/>
            <a:ext cx="22252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Questionario</a:t>
            </a:r>
            <a:endParaRPr lang="it-IT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4187514" y="1714488"/>
            <a:ext cx="464343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Anteas</a:t>
            </a:r>
            <a:r>
              <a:rPr kumimoji="0" lang="it-I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Cagliari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Anteas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Metropolitana Cagliari Amica APS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Anteas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Sassari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Anteas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Nuoro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Anteas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Ogliastra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Anteas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Oristano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Anteas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Gallura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Anteas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Medio Campidano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Anteas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Cabras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Anteas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Sanluri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00950"/>
            <a:ext cx="40719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Bilancio 2019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712646"/>
            <a:ext cx="4357686" cy="216024"/>
          </a:xfrm>
          <a:prstGeom prst="rect">
            <a:avLst/>
          </a:prstGeom>
          <a:solidFill>
            <a:srgbClr val="24461E"/>
          </a:solidFill>
          <a:ln>
            <a:solidFill>
              <a:srgbClr val="244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73446" y="1285860"/>
            <a:ext cx="88910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66 progetti capofila (media 6,6 per associazione)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13 progetti come partner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168 volontari attivi (media 17 per associazione)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Media di 14 ore settimanali di volontariato all’anno (per volontario)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4294 destinatari coinvolti</a:t>
            </a:r>
          </a:p>
        </p:txBody>
      </p:sp>
      <p:pic>
        <p:nvPicPr>
          <p:cNvPr id="7" name="Picture 2" descr="Risultati immagini per anteas sardeg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5000636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00950"/>
            <a:ext cx="40719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Bilancio 2018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712646"/>
            <a:ext cx="4357686" cy="216024"/>
          </a:xfrm>
          <a:prstGeom prst="rect">
            <a:avLst/>
          </a:prstGeom>
          <a:solidFill>
            <a:srgbClr val="24461E"/>
          </a:solidFill>
          <a:ln>
            <a:solidFill>
              <a:srgbClr val="244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1214422"/>
            <a:ext cx="407193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46</a:t>
            </a:r>
            <a:r>
              <a:rPr lang="it-IT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progetti capofila (media 5 per associazione)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lang="it-IT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progetti come partner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156</a:t>
            </a:r>
            <a:r>
              <a:rPr lang="it-IT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volontari attivi (media 17 per associazione)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</a:t>
            </a:r>
            <a:r>
              <a:rPr lang="it-IT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ore di volontariato all’anno (per volontario)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6553</a:t>
            </a:r>
            <a:r>
              <a:rPr lang="it-IT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destinatari coinvolti</a:t>
            </a:r>
          </a:p>
        </p:txBody>
      </p:sp>
      <p:pic>
        <p:nvPicPr>
          <p:cNvPr id="7" name="Picture 2" descr="Risultati immagini per anteas sardeg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0"/>
            <a:ext cx="714356" cy="714356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/>
        </p:nvSpPr>
        <p:spPr>
          <a:xfrm>
            <a:off x="4786314" y="1142984"/>
            <a:ext cx="41434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66</a:t>
            </a:r>
            <a:r>
              <a:rPr lang="it-IT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progetti capofila (media 6,6 per associazione)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13</a:t>
            </a:r>
            <a:r>
              <a:rPr lang="it-IT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progetti come partner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168</a:t>
            </a:r>
            <a:r>
              <a:rPr lang="it-IT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volontari attivi (media 17 per associazione)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Media di </a:t>
            </a:r>
            <a:r>
              <a:rPr lang="it-IT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14</a:t>
            </a:r>
            <a:r>
              <a:rPr lang="it-IT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ore settimanali di volontariato all’anno (per volontario)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6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4294</a:t>
            </a:r>
            <a:r>
              <a:rPr lang="it-IT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destinatari coinvolti</a:t>
            </a:r>
          </a:p>
        </p:txBody>
      </p:sp>
      <p:sp>
        <p:nvSpPr>
          <p:cNvPr id="9" name="Rettangolo 8"/>
          <p:cNvSpPr/>
          <p:nvPr/>
        </p:nvSpPr>
        <p:spPr>
          <a:xfrm>
            <a:off x="4786314" y="714356"/>
            <a:ext cx="4357686" cy="216024"/>
          </a:xfrm>
          <a:prstGeom prst="rect">
            <a:avLst/>
          </a:prstGeom>
          <a:solidFill>
            <a:srgbClr val="24461E"/>
          </a:solidFill>
          <a:ln>
            <a:solidFill>
              <a:srgbClr val="244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857752" y="142852"/>
            <a:ext cx="40719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Bilancio 2019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54592" y="2285992"/>
            <a:ext cx="8929718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71406" y="3286124"/>
            <a:ext cx="8929718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71406" y="4570420"/>
            <a:ext cx="8929718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71406" y="5742312"/>
            <a:ext cx="8929718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Freccia a destra 15"/>
          <p:cNvSpPr/>
          <p:nvPr/>
        </p:nvSpPr>
        <p:spPr>
          <a:xfrm rot="19890096">
            <a:off x="4021060" y="1741772"/>
            <a:ext cx="785818" cy="2857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destra 16"/>
          <p:cNvSpPr/>
          <p:nvPr/>
        </p:nvSpPr>
        <p:spPr>
          <a:xfrm rot="19890096">
            <a:off x="4092496" y="2741902"/>
            <a:ext cx="785818" cy="2857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destra 17"/>
          <p:cNvSpPr/>
          <p:nvPr/>
        </p:nvSpPr>
        <p:spPr>
          <a:xfrm>
            <a:off x="4092496" y="3956348"/>
            <a:ext cx="785818" cy="2857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/>
          <p:cNvSpPr/>
          <p:nvPr/>
        </p:nvSpPr>
        <p:spPr>
          <a:xfrm rot="19738867">
            <a:off x="4017936" y="5111240"/>
            <a:ext cx="785818" cy="2857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19"/>
          <p:cNvSpPr/>
          <p:nvPr/>
        </p:nvSpPr>
        <p:spPr>
          <a:xfrm rot="1675043">
            <a:off x="4021665" y="6168100"/>
            <a:ext cx="785818" cy="28575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0095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Bilancio 2019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712646"/>
            <a:ext cx="9144000" cy="216024"/>
          </a:xfrm>
          <a:prstGeom prst="rect">
            <a:avLst/>
          </a:prstGeom>
          <a:solidFill>
            <a:srgbClr val="24461E"/>
          </a:solidFill>
          <a:ln>
            <a:solidFill>
              <a:srgbClr val="244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anteas sardeg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000636"/>
            <a:ext cx="1357322" cy="1357322"/>
          </a:xfrm>
          <a:prstGeom prst="rect">
            <a:avLst/>
          </a:prstGeom>
          <a:noFill/>
        </p:spPr>
      </p:pic>
      <p:sp>
        <p:nvSpPr>
          <p:cNvPr id="10242" name="AutoShape 2" descr="Grafico delle risposte di Moduli. Titolo della domanda: Tipologia di progetti. Numero di risposte: 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4" name="AutoShape 4" descr="Grafico delle risposte di Moduli. Titolo della domanda: Tipologia di progetti. Numero di risposte: 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6" name="AutoShape 6" descr="Grafico delle risposte di Moduli. Titolo della domanda: Tipologia di progetti. Numero di risposte: 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142844" y="1000108"/>
            <a:ext cx="385762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it-IT" b="1" dirty="0" smtClean="0"/>
              <a:t>Ambiti di interesse dei progetti:</a:t>
            </a:r>
          </a:p>
          <a:p>
            <a:pPr fontAlgn="ctr">
              <a:buFont typeface="Arial" pitchFamily="34" charset="0"/>
              <a:buChar char="•"/>
            </a:pPr>
            <a:r>
              <a:rPr lang="it-IT" sz="1900" dirty="0" smtClean="0"/>
              <a:t>segretariato sociale</a:t>
            </a:r>
          </a:p>
          <a:p>
            <a:pPr fontAlgn="ctr">
              <a:buFont typeface="Arial" pitchFamily="34" charset="0"/>
              <a:buChar char="•"/>
            </a:pPr>
            <a:r>
              <a:rPr lang="it-IT" sz="1900" dirty="0" smtClean="0"/>
              <a:t>Aiuto individuale alla persona</a:t>
            </a:r>
          </a:p>
          <a:p>
            <a:pPr fontAlgn="ctr">
              <a:buFont typeface="Arial" pitchFamily="34" charset="0"/>
              <a:buChar char="•"/>
            </a:pPr>
            <a:r>
              <a:rPr lang="it-IT" sz="1900" dirty="0" smtClean="0"/>
              <a:t>attività culturali/ludiche e di animazione</a:t>
            </a:r>
          </a:p>
          <a:p>
            <a:pPr fontAlgn="ctr">
              <a:buFont typeface="Arial" pitchFamily="34" charset="0"/>
              <a:buChar char="•"/>
            </a:pPr>
            <a:r>
              <a:rPr lang="it-IT" sz="1900" dirty="0" smtClean="0"/>
              <a:t>attività formative/seminari/convegni</a:t>
            </a:r>
          </a:p>
          <a:p>
            <a:pPr fontAlgn="ctr">
              <a:buFont typeface="Arial" pitchFamily="34" charset="0"/>
              <a:buChar char="•"/>
            </a:pPr>
            <a:r>
              <a:rPr lang="it-IT" sz="1900" dirty="0" smtClean="0"/>
              <a:t>spesa solidale/consegna alimenti</a:t>
            </a:r>
          </a:p>
          <a:p>
            <a:pPr fontAlgn="ctr">
              <a:buFont typeface="Arial" pitchFamily="34" charset="0"/>
              <a:buChar char="•"/>
            </a:pPr>
            <a:r>
              <a:rPr lang="it-IT" sz="1900" dirty="0" smtClean="0"/>
              <a:t>viaggi di istruzione</a:t>
            </a:r>
          </a:p>
          <a:p>
            <a:pPr fontAlgn="ctr">
              <a:buFont typeface="Arial" pitchFamily="34" charset="0"/>
              <a:buChar char="•"/>
            </a:pPr>
            <a:r>
              <a:rPr lang="it-IT" sz="1900" dirty="0" smtClean="0"/>
              <a:t>assistenza domiciliare leggera</a:t>
            </a:r>
          </a:p>
          <a:p>
            <a:pPr fontAlgn="ctr">
              <a:buFont typeface="Arial" pitchFamily="34" charset="0"/>
              <a:buChar char="•"/>
            </a:pPr>
            <a:r>
              <a:rPr lang="it-IT" sz="1900" dirty="0" smtClean="0"/>
              <a:t>trasporto e accompagnamento</a:t>
            </a:r>
            <a:endParaRPr lang="it-IT" sz="1900" dirty="0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14818"/>
            <a:ext cx="69342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14884"/>
            <a:ext cx="4451087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5" y="4429132"/>
            <a:ext cx="2845002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3714752"/>
            <a:ext cx="40719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Bilancio 2018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4286256"/>
            <a:ext cx="4357686" cy="216024"/>
          </a:xfrm>
          <a:prstGeom prst="rect">
            <a:avLst/>
          </a:prstGeom>
          <a:solidFill>
            <a:srgbClr val="24461E"/>
          </a:solidFill>
          <a:ln>
            <a:solidFill>
              <a:srgbClr val="244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2" descr="Risultati immagini per anteas sardeg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3143248"/>
            <a:ext cx="928694" cy="928694"/>
          </a:xfrm>
          <a:prstGeom prst="rect">
            <a:avLst/>
          </a:prstGeom>
          <a:noFill/>
        </p:spPr>
      </p:pic>
      <p:sp>
        <p:nvSpPr>
          <p:cNvPr id="11" name="Rettangolo 10"/>
          <p:cNvSpPr/>
          <p:nvPr/>
        </p:nvSpPr>
        <p:spPr>
          <a:xfrm>
            <a:off x="4786314" y="714356"/>
            <a:ext cx="4357686" cy="216024"/>
          </a:xfrm>
          <a:prstGeom prst="rect">
            <a:avLst/>
          </a:prstGeom>
          <a:solidFill>
            <a:srgbClr val="24461E"/>
          </a:solidFill>
          <a:ln>
            <a:solidFill>
              <a:srgbClr val="244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857752" y="142852"/>
            <a:ext cx="40719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Bilancio 2019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54464" y="928671"/>
            <a:ext cx="5179967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ttangolo 13"/>
          <p:cNvSpPr/>
          <p:nvPr/>
        </p:nvSpPr>
        <p:spPr>
          <a:xfrm>
            <a:off x="0" y="642918"/>
            <a:ext cx="38576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it-IT" b="1" dirty="0" smtClean="0"/>
              <a:t>Ambiti di interesse dei progetti:</a:t>
            </a:r>
          </a:p>
          <a:p>
            <a:pPr fontAlgn="ctr"/>
            <a:r>
              <a:rPr lang="it-IT" sz="1900" dirty="0" smtClean="0"/>
              <a:t>1) attività formative/seminari/convegni</a:t>
            </a:r>
          </a:p>
          <a:p>
            <a:pPr fontAlgn="ctr"/>
            <a:r>
              <a:rPr lang="it-IT" sz="1900" dirty="0" smtClean="0"/>
              <a:t>2) attività culturali/ludiche e di animazione</a:t>
            </a:r>
          </a:p>
          <a:p>
            <a:pPr fontAlgn="ctr"/>
            <a:r>
              <a:rPr lang="it-IT" sz="1900" dirty="0" smtClean="0"/>
              <a:t>2) spesa solidale/consegna alimenti</a:t>
            </a:r>
          </a:p>
          <a:p>
            <a:pPr fontAlgn="ctr"/>
            <a:r>
              <a:rPr lang="it-IT" sz="1900" dirty="0" smtClean="0"/>
              <a:t>3) trasporto e accompagnamento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4572000" y="6143644"/>
            <a:ext cx="43633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900" dirty="0" smtClean="0">
                <a:solidFill>
                  <a:prstClr val="black"/>
                </a:solidFill>
              </a:rPr>
              <a:t>1) 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4643438" y="4500570"/>
            <a:ext cx="43633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900" dirty="0" smtClean="0">
                <a:solidFill>
                  <a:prstClr val="black"/>
                </a:solidFill>
              </a:rPr>
              <a:t>2) 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4643438" y="4857760"/>
            <a:ext cx="436338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900" dirty="0" smtClean="0">
                <a:solidFill>
                  <a:prstClr val="black"/>
                </a:solidFill>
              </a:rPr>
              <a:t>3)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0095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Bilancio 2019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712646"/>
            <a:ext cx="9144000" cy="216024"/>
          </a:xfrm>
          <a:prstGeom prst="rect">
            <a:avLst/>
          </a:prstGeom>
          <a:solidFill>
            <a:srgbClr val="24461E"/>
          </a:solidFill>
          <a:ln>
            <a:solidFill>
              <a:srgbClr val="244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anteas sardeg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000636"/>
            <a:ext cx="1357322" cy="1357322"/>
          </a:xfrm>
          <a:prstGeom prst="rect">
            <a:avLst/>
          </a:prstGeom>
          <a:noFill/>
        </p:spPr>
      </p:pic>
      <p:sp>
        <p:nvSpPr>
          <p:cNvPr id="10242" name="AutoShape 2" descr="Grafico delle risposte di Moduli. Titolo della domanda: Tipologia di progetti. Numero di risposte: 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4" name="AutoShape 4" descr="Grafico delle risposte di Moduli. Titolo della domanda: Tipologia di progetti. Numero di risposte: 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6" name="AutoShape 6" descr="Grafico delle risposte di Moduli. Titolo della domanda: Tipologia di progetti. Numero di risposte: 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142844" y="1000108"/>
            <a:ext cx="3857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it-IT" b="1" dirty="0" smtClean="0"/>
              <a:t>Utenti</a:t>
            </a:r>
            <a:endParaRPr lang="it-IT" sz="19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856" y="1571612"/>
            <a:ext cx="88723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0095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Bilancio 2019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712646"/>
            <a:ext cx="9144000" cy="216024"/>
          </a:xfrm>
          <a:prstGeom prst="rect">
            <a:avLst/>
          </a:prstGeom>
          <a:solidFill>
            <a:srgbClr val="24461E"/>
          </a:solidFill>
          <a:ln>
            <a:solidFill>
              <a:srgbClr val="244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2" descr="Risultati immagini per anteas sardeg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000636"/>
            <a:ext cx="1357322" cy="1357322"/>
          </a:xfrm>
          <a:prstGeom prst="rect">
            <a:avLst/>
          </a:prstGeom>
          <a:noFill/>
        </p:spPr>
      </p:pic>
      <p:sp>
        <p:nvSpPr>
          <p:cNvPr id="10242" name="AutoShape 2" descr="Grafico delle risposte di Moduli. Titolo della domanda: Tipologia di progetti. Numero di risposte: 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4" name="AutoShape 4" descr="Grafico delle risposte di Moduli. Titolo della domanda: Tipologia di progetti. Numero di risposte: 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6" name="AutoShape 6" descr="Grafico delle risposte di Moduli. Titolo della domanda: Tipologia di progetti. Numero di risposte: 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142844" y="1000108"/>
            <a:ext cx="3857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it-IT" b="1" dirty="0" smtClean="0"/>
              <a:t>Fondi</a:t>
            </a:r>
            <a:endParaRPr lang="it-IT" sz="19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898461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0095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Bilancio 2019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712646"/>
            <a:ext cx="9144000" cy="216024"/>
          </a:xfrm>
          <a:prstGeom prst="rect">
            <a:avLst/>
          </a:prstGeom>
          <a:solidFill>
            <a:srgbClr val="24461E"/>
          </a:solidFill>
          <a:ln>
            <a:solidFill>
              <a:srgbClr val="244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73446" y="1071546"/>
            <a:ext cx="889104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dirty="0" smtClean="0"/>
              <a:t>Raccolta fondi per progetti:</a:t>
            </a:r>
          </a:p>
          <a:p>
            <a:endParaRPr lang="it-IT" sz="2000" dirty="0" smtClean="0"/>
          </a:p>
          <a:p>
            <a:pPr>
              <a:buFont typeface="Wingdings" pitchFamily="2" charset="2"/>
              <a:buChar char="Ø"/>
            </a:pPr>
            <a:r>
              <a:rPr lang="it-IT" sz="2000" dirty="0" smtClean="0"/>
              <a:t> Pagina </a:t>
            </a:r>
            <a:r>
              <a:rPr lang="it-IT" sz="2000" dirty="0" err="1" smtClean="0"/>
              <a:t>facebook</a:t>
            </a:r>
            <a:r>
              <a:rPr lang="it-IT" sz="2000" dirty="0" smtClean="0"/>
              <a:t>, </a:t>
            </a:r>
            <a:r>
              <a:rPr lang="it-IT" sz="2000" dirty="0" err="1" smtClean="0"/>
              <a:t>whatsApp</a:t>
            </a:r>
            <a:r>
              <a:rPr lang="it-IT" sz="2000" dirty="0" smtClean="0"/>
              <a:t>, volantinaggio</a:t>
            </a:r>
          </a:p>
          <a:p>
            <a:pPr>
              <a:buFont typeface="Wingdings" pitchFamily="2" charset="2"/>
              <a:buChar char="Ø"/>
            </a:pPr>
            <a:endParaRPr lang="it-IT" sz="2000" dirty="0" smtClean="0"/>
          </a:p>
          <a:p>
            <a:pPr>
              <a:buFont typeface="Wingdings" pitchFamily="2" charset="2"/>
              <a:buChar char="Ø"/>
            </a:pPr>
            <a:r>
              <a:rPr lang="it-IT" sz="2000" dirty="0" smtClean="0"/>
              <a:t> vendita calendari 2019</a:t>
            </a:r>
          </a:p>
          <a:p>
            <a:pPr>
              <a:buFont typeface="Wingdings" pitchFamily="2" charset="2"/>
              <a:buChar char="Ø"/>
            </a:pPr>
            <a:endParaRPr lang="it-IT" sz="2000" dirty="0" smtClean="0"/>
          </a:p>
          <a:p>
            <a:pPr>
              <a:buFont typeface="Wingdings" pitchFamily="2" charset="2"/>
              <a:buChar char="Ø"/>
            </a:pPr>
            <a:r>
              <a:rPr lang="it-IT" sz="2000" dirty="0" smtClean="0"/>
              <a:t> festa di Primavera, vendita di piante prodotte dalla presidente e qualcuno del consiglio</a:t>
            </a:r>
          </a:p>
          <a:p>
            <a:pPr>
              <a:buFont typeface="Wingdings" pitchFamily="2" charset="2"/>
              <a:buChar char="Ø"/>
            </a:pPr>
            <a:endParaRPr lang="it-IT" sz="2000" dirty="0" smtClean="0"/>
          </a:p>
          <a:p>
            <a:pPr>
              <a:buFont typeface="Wingdings" pitchFamily="2" charset="2"/>
              <a:buChar char="Ø"/>
            </a:pPr>
            <a:r>
              <a:rPr lang="it-IT" sz="2000" dirty="0" smtClean="0"/>
              <a:t> pacchi alimentari</a:t>
            </a:r>
          </a:p>
          <a:p>
            <a:pPr>
              <a:buFont typeface="Wingdings" pitchFamily="2" charset="2"/>
              <a:buChar char="Ø"/>
            </a:pPr>
            <a:endParaRPr lang="it-IT" sz="2000" dirty="0" smtClean="0"/>
          </a:p>
          <a:p>
            <a:pPr>
              <a:buFont typeface="Wingdings" pitchFamily="2" charset="2"/>
              <a:buChar char="Ø"/>
            </a:pPr>
            <a:r>
              <a:rPr lang="it-IT" sz="2000" dirty="0" smtClean="0"/>
              <a:t> </a:t>
            </a:r>
            <a:r>
              <a:rPr lang="it-IT" sz="2000" dirty="0" err="1" smtClean="0"/>
              <a:t>telethon</a:t>
            </a:r>
            <a:endParaRPr lang="it-IT" sz="2000" dirty="0" smtClean="0"/>
          </a:p>
          <a:p>
            <a:pPr>
              <a:buFont typeface="Wingdings" pitchFamily="2" charset="2"/>
              <a:buChar char="Ø"/>
            </a:pPr>
            <a:endParaRPr lang="it-IT" sz="2000" dirty="0" smtClean="0"/>
          </a:p>
          <a:p>
            <a:pPr>
              <a:buFont typeface="Wingdings" pitchFamily="2" charset="2"/>
              <a:buChar char="Ø"/>
            </a:pPr>
            <a:r>
              <a:rPr lang="it-IT" sz="2000" dirty="0" smtClean="0"/>
              <a:t> offerta fiori e pesca di beneficenza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266</Words>
  <Application>Microsoft Office PowerPoint</Application>
  <PresentationFormat>Presentazione su schermo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Stefano</dc:creator>
  <cp:lastModifiedBy>Stefano Porcu</cp:lastModifiedBy>
  <cp:revision>41</cp:revision>
  <dcterms:created xsi:type="dcterms:W3CDTF">2012-08-31T09:46:35Z</dcterms:created>
  <dcterms:modified xsi:type="dcterms:W3CDTF">2020-05-01T14:01:22Z</dcterms:modified>
</cp:coreProperties>
</file>